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media/image9.png" ContentType="image/png"/>
  <Override PartName="/ppt/media/image10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FDEF37-7E5D-40D9-B11A-B376AFC5EBF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1DB93BA-8E9D-4EAA-B3EC-D6958C379F0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87C86EEC-D337-4E86-9164-19E1E7BDE14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1A2055B-7F9D-4BFC-A43E-BFA411A4C74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2119369-10EB-473A-961C-26286D1B1EE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9619BE2-96EC-42E2-8658-E98F627950D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F3D381F-1CD5-406C-AB32-41FEF0C0F68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C39F646B-A54C-44A0-94C5-150BDAC8521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882FD2CE-AC72-4EFD-8AA4-3A2C5EA25B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9288C561-D488-44F2-B974-925864F554E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035B330A-9181-4FB7-B8F6-256489A3CCE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A9F4DEF-C198-4B2B-A695-65234836786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30222F7-00EC-4C77-B9D8-6AE9B4E5DD94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449067C-8757-429D-8063-59715D957BDC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9330C26-EA9C-45A9-9670-718964B3CC3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E2BCFFD-D0FE-4783-987B-AF0506798394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DDB6864-B6A2-4E96-ABCE-D90E89E204E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65CDE90-2BC6-4F76-8435-361EB09F0F6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B71E47A-ADB4-48BB-866B-1F18151E71B3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EB7F2CC-B2B8-4171-A44A-AD60A4C0D4A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59BCD0A-4471-4450-A6C5-D4E15B4419D3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813F663-3F15-40BF-8523-22CD0A82F1B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5.png"/><Relationship Id="rId7" Type="http://schemas.openxmlformats.org/officeDocument/2006/relationships/image" Target="../media/image5.png"/><Relationship Id="rId8" Type="http://schemas.openxmlformats.org/officeDocument/2006/relationships/image" Target="../media/image5.png"/><Relationship Id="rId9" Type="http://schemas.openxmlformats.org/officeDocument/2006/relationships/image" Target="../media/image1.png"/><Relationship Id="rId10" Type="http://schemas.openxmlformats.org/officeDocument/2006/relationships/image" Target="../media/image6.png"/><Relationship Id="rId11" Type="http://schemas.openxmlformats.org/officeDocument/2006/relationships/image" Target="../media/image6.png"/><Relationship Id="rId12" Type="http://schemas.openxmlformats.org/officeDocument/2006/relationships/image" Target="../media/image7.png"/><Relationship Id="rId13" Type="http://schemas.openxmlformats.org/officeDocument/2006/relationships/image" Target="../media/image8.jpeg"/><Relationship Id="rId14" Type="http://schemas.openxmlformats.org/officeDocument/2006/relationships/slideLayout" Target="../slideLayouts/slideLayout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8.jpeg"/><Relationship Id="rId6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"/>
          <p:cNvGrpSpPr/>
          <p:nvPr/>
        </p:nvGrpSpPr>
        <p:grpSpPr>
          <a:xfrm>
            <a:off x="-4378680" y="-3871080"/>
            <a:ext cx="15200280" cy="16229160"/>
            <a:chOff x="-4378680" y="-3871080"/>
            <a:chExt cx="15200280" cy="16229160"/>
          </a:xfrm>
        </p:grpSpPr>
        <p:sp>
          <p:nvSpPr>
            <p:cNvPr id="51" name="Freeform 3"/>
            <p:cNvSpPr/>
            <p:nvPr/>
          </p:nvSpPr>
          <p:spPr>
            <a:xfrm rot="2496600">
              <a:off x="683280" y="-4272120"/>
              <a:ext cx="4979520" cy="17138880"/>
            </a:xfrm>
            <a:custGeom>
              <a:avLst/>
              <a:gdLst>
                <a:gd name="textAreaLeft" fmla="*/ 0 w 4979520"/>
                <a:gd name="textAreaRight" fmla="*/ 4980600 w 4979520"/>
                <a:gd name="textAreaTop" fmla="*/ 0 h 17138880"/>
                <a:gd name="textAreaBottom" fmla="*/ 17139960 h 17138880"/>
              </a:gdLst>
              <a:ahLst/>
              <a:rect l="textAreaLeft" t="textAreaTop" r="textAreaRight" b="textAreaBottom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0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TextBox 4"/>
            <p:cNvSpPr/>
            <p:nvPr/>
          </p:nvSpPr>
          <p:spPr>
            <a:xfrm rot="2496600">
              <a:off x="731520" y="-4398120"/>
              <a:ext cx="4979520" cy="17283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53" name="Freeform 5"/>
          <p:cNvSpPr/>
          <p:nvPr/>
        </p:nvSpPr>
        <p:spPr>
          <a:xfrm flipH="1">
            <a:off x="9143280" y="-2057400"/>
            <a:ext cx="4103280" cy="4113720"/>
          </a:xfrm>
          <a:custGeom>
            <a:avLst/>
            <a:gdLst>
              <a:gd name="textAreaLeft" fmla="*/ 720 w 4103280"/>
              <a:gd name="textAreaRight" fmla="*/ 4105080 w 4103280"/>
              <a:gd name="textAreaTop" fmla="*/ 0 h 4113720"/>
              <a:gd name="textAreaBottom" fmla="*/ 4114800 h 4113720"/>
            </a:gdLst>
            <a:ahLst/>
            <a:rect l="textAreaLeft" t="textAreaTop" r="textAreaRight" b="textAreaBottom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 rotWithShape="0">
            <a:blip r:embed="rId1">
              <a:alphaModFix amt="13000"/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4" name="Group 6"/>
          <p:cNvGrpSpPr/>
          <p:nvPr/>
        </p:nvGrpSpPr>
        <p:grpSpPr>
          <a:xfrm>
            <a:off x="1740960" y="603000"/>
            <a:ext cx="18209880" cy="19226160"/>
            <a:chOff x="1740960" y="603000"/>
            <a:chExt cx="18209880" cy="19226160"/>
          </a:xfrm>
        </p:grpSpPr>
        <p:sp>
          <p:nvSpPr>
            <p:cNvPr id="55" name="Freeform 7"/>
            <p:cNvSpPr/>
            <p:nvPr/>
          </p:nvSpPr>
          <p:spPr>
            <a:xfrm rot="18647400">
              <a:off x="1763640" y="6026400"/>
              <a:ext cx="18164160" cy="8378640"/>
            </a:xfrm>
            <a:custGeom>
              <a:avLst/>
              <a:gdLst>
                <a:gd name="textAreaLeft" fmla="*/ 0 w 18164160"/>
                <a:gd name="textAreaRight" fmla="*/ 18165240 w 18164160"/>
                <a:gd name="textAreaTop" fmla="*/ 0 h 8378640"/>
                <a:gd name="textAreaBottom" fmla="*/ 8379720 h 8378640"/>
              </a:gdLst>
              <a:ahLst/>
              <a:rect l="textAreaLeft" t="textAreaTop" r="textAreaRight" b="textAreaBottom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0">
              <a:gsLst>
                <a:gs pos="0">
                  <a:srgbClr val="f5d60a"/>
                </a:gs>
                <a:gs pos="100000">
                  <a:srgbClr val="837200"/>
                </a:gs>
              </a:gsLst>
              <a:lin ang="27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TextBox 8"/>
            <p:cNvSpPr/>
            <p:nvPr/>
          </p:nvSpPr>
          <p:spPr>
            <a:xfrm rot="18647400">
              <a:off x="2904480" y="5648760"/>
              <a:ext cx="15536520" cy="8835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57" name="Group 9"/>
          <p:cNvGrpSpPr/>
          <p:nvPr/>
        </p:nvGrpSpPr>
        <p:grpSpPr>
          <a:xfrm>
            <a:off x="4505400" y="2124720"/>
            <a:ext cx="14001480" cy="14780880"/>
            <a:chOff x="4505400" y="2124720"/>
            <a:chExt cx="14001480" cy="14780880"/>
          </a:xfrm>
        </p:grpSpPr>
        <p:sp>
          <p:nvSpPr>
            <p:cNvPr id="58" name="Freeform 10"/>
            <p:cNvSpPr/>
            <p:nvPr/>
          </p:nvSpPr>
          <p:spPr>
            <a:xfrm rot="18647400">
              <a:off x="4527360" y="6289920"/>
              <a:ext cx="13957200" cy="6450120"/>
            </a:xfrm>
            <a:custGeom>
              <a:avLst/>
              <a:gdLst>
                <a:gd name="textAreaLeft" fmla="*/ 0 w 13957200"/>
                <a:gd name="textAreaRight" fmla="*/ 13958280 w 13957200"/>
                <a:gd name="textAreaTop" fmla="*/ 0 h 6450120"/>
                <a:gd name="textAreaBottom" fmla="*/ 6451200 h 6450120"/>
              </a:gdLst>
              <a:ahLst/>
              <a:rect l="textAreaLeft" t="textAreaTop" r="textAreaRight" b="textAreaBottom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20d47"/>
                </a:gs>
                <a:gs pos="100000">
                  <a:srgbClr val="020d47"/>
                </a:gs>
              </a:gsLst>
              <a:lin ang="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TextBox 11"/>
            <p:cNvSpPr/>
            <p:nvPr/>
          </p:nvSpPr>
          <p:spPr>
            <a:xfrm rot="18647400">
              <a:off x="5393160" y="5998680"/>
              <a:ext cx="11961000" cy="6802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60" name="Group 12"/>
          <p:cNvGrpSpPr/>
          <p:nvPr/>
        </p:nvGrpSpPr>
        <p:grpSpPr>
          <a:xfrm>
            <a:off x="5929560" y="-1029600"/>
            <a:ext cx="13543560" cy="13645080"/>
            <a:chOff x="5929560" y="-1029600"/>
            <a:chExt cx="13543560" cy="13645080"/>
          </a:xfrm>
        </p:grpSpPr>
        <p:sp>
          <p:nvSpPr>
            <p:cNvPr id="61" name="Freeform 13"/>
            <p:cNvSpPr/>
            <p:nvPr/>
          </p:nvSpPr>
          <p:spPr>
            <a:xfrm rot="18831600">
              <a:off x="6990120" y="1889280"/>
              <a:ext cx="11422080" cy="7806960"/>
            </a:xfrm>
            <a:custGeom>
              <a:avLst/>
              <a:gdLst>
                <a:gd name="textAreaLeft" fmla="*/ 0 w 11422080"/>
                <a:gd name="textAreaRight" fmla="*/ 11423160 w 11422080"/>
                <a:gd name="textAreaTop" fmla="*/ 0 h 7806960"/>
                <a:gd name="textAreaBottom" fmla="*/ 7808040 h 7806960"/>
              </a:gdLst>
              <a:ahLst/>
              <a:rect l="textAreaLeft" t="textAreaTop" r="textAreaRight" b="textAreaBottom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0">
              <a:gsLst>
                <a:gs pos="0">
                  <a:srgbClr val="f5d60a"/>
                </a:gs>
                <a:gs pos="100000">
                  <a:srgbClr val="a18c00"/>
                </a:gs>
              </a:gsLst>
              <a:lin ang="27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TextBox 14"/>
            <p:cNvSpPr/>
            <p:nvPr/>
          </p:nvSpPr>
          <p:spPr>
            <a:xfrm rot="18831600">
              <a:off x="7660440" y="1528920"/>
              <a:ext cx="9774360" cy="8232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63" name="Freeform 17"/>
          <p:cNvSpPr/>
          <p:nvPr/>
        </p:nvSpPr>
        <p:spPr>
          <a:xfrm>
            <a:off x="8287920" y="3715920"/>
            <a:ext cx="5117400" cy="5117400"/>
          </a:xfrm>
          <a:custGeom>
            <a:avLst/>
            <a:gdLst>
              <a:gd name="textAreaLeft" fmla="*/ 0 w 5117400"/>
              <a:gd name="textAreaRight" fmla="*/ 5118480 w 5117400"/>
              <a:gd name="textAreaTop" fmla="*/ 0 h 5117400"/>
              <a:gd name="textAreaBottom" fmla="*/ 5118480 h 5117400"/>
            </a:gdLst>
            <a:ahLst/>
            <a:rect l="textAreaLeft" t="textAreaTop" r="textAreaRight" b="textAreaBottom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4" name="Group 18"/>
          <p:cNvGrpSpPr/>
          <p:nvPr/>
        </p:nvGrpSpPr>
        <p:grpSpPr>
          <a:xfrm>
            <a:off x="8870040" y="4298040"/>
            <a:ext cx="3953160" cy="3953160"/>
            <a:chOff x="8870040" y="4298040"/>
            <a:chExt cx="3953160" cy="3953160"/>
          </a:xfrm>
        </p:grpSpPr>
        <p:sp>
          <p:nvSpPr>
            <p:cNvPr id="65" name="Freeform 19"/>
            <p:cNvSpPr/>
            <p:nvPr/>
          </p:nvSpPr>
          <p:spPr>
            <a:xfrm>
              <a:off x="8909640" y="4337640"/>
              <a:ext cx="3873960" cy="3873960"/>
            </a:xfrm>
            <a:custGeom>
              <a:avLst/>
              <a:gdLst>
                <a:gd name="textAreaLeft" fmla="*/ 0 w 3873960"/>
                <a:gd name="textAreaRight" fmla="*/ 3875040 w 3873960"/>
                <a:gd name="textAreaTop" fmla="*/ 0 h 3873960"/>
                <a:gd name="textAreaBottom" fmla="*/ 3875040 h 3873960"/>
              </a:gdLst>
              <a:ahLst/>
              <a:rect l="textAreaLeft" t="textAreaTop" r="textAreaRight" b="textAreaBottom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Freeform 20"/>
            <p:cNvSpPr/>
            <p:nvPr/>
          </p:nvSpPr>
          <p:spPr>
            <a:xfrm>
              <a:off x="8870040" y="4298040"/>
              <a:ext cx="3953160" cy="3953160"/>
            </a:xfrm>
            <a:custGeom>
              <a:avLst/>
              <a:gdLst>
                <a:gd name="textAreaLeft" fmla="*/ 0 w 3953160"/>
                <a:gd name="textAreaRight" fmla="*/ 3954240 w 3953160"/>
                <a:gd name="textAreaTop" fmla="*/ 0 h 3953160"/>
                <a:gd name="textAreaBottom" fmla="*/ 3954240 h 3953160"/>
              </a:gdLst>
              <a:ahLst/>
              <a:rect l="textAreaLeft" t="textAreaTop" r="textAreaRight" b="textAreaBottom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 rotWithShape="0">
              <a:blip r:embed="rId4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67" name="Group 21"/>
          <p:cNvGrpSpPr/>
          <p:nvPr/>
        </p:nvGrpSpPr>
        <p:grpSpPr>
          <a:xfrm>
            <a:off x="4175640" y="7580520"/>
            <a:ext cx="2929320" cy="3279960"/>
            <a:chOff x="4175640" y="7580520"/>
            <a:chExt cx="2929320" cy="3279960"/>
          </a:xfrm>
        </p:grpSpPr>
        <p:sp>
          <p:nvSpPr>
            <p:cNvPr id="68" name="Freeform 22"/>
            <p:cNvSpPr/>
            <p:nvPr/>
          </p:nvSpPr>
          <p:spPr>
            <a:xfrm rot="2496600">
              <a:off x="5540400" y="7200000"/>
              <a:ext cx="103320" cy="4149720"/>
            </a:xfrm>
            <a:custGeom>
              <a:avLst/>
              <a:gdLst>
                <a:gd name="textAreaLeft" fmla="*/ 0 w 103320"/>
                <a:gd name="textAreaRight" fmla="*/ 104400 w 103320"/>
                <a:gd name="textAreaTop" fmla="*/ 0 h 4149720"/>
                <a:gd name="textAreaBottom" fmla="*/ 4150800 h 4149720"/>
              </a:gdLst>
              <a:ahLst/>
              <a:rect l="textAreaLeft" t="textAreaTop" r="textAreaRight" b="textAreaBottom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TextBox 23"/>
            <p:cNvSpPr/>
            <p:nvPr/>
          </p:nvSpPr>
          <p:spPr>
            <a:xfrm rot="2496600">
              <a:off x="5588640" y="7072920"/>
              <a:ext cx="103320" cy="429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0" name="Group 24"/>
          <p:cNvGrpSpPr/>
          <p:nvPr/>
        </p:nvGrpSpPr>
        <p:grpSpPr>
          <a:xfrm>
            <a:off x="14697000" y="8272800"/>
            <a:ext cx="3944520" cy="4419360"/>
            <a:chOff x="14697000" y="8272800"/>
            <a:chExt cx="3944520" cy="4419360"/>
          </a:xfrm>
        </p:grpSpPr>
        <p:sp>
          <p:nvSpPr>
            <p:cNvPr id="71" name="Freeform 25"/>
            <p:cNvSpPr/>
            <p:nvPr/>
          </p:nvSpPr>
          <p:spPr>
            <a:xfrm rot="2496600">
              <a:off x="16558920" y="7708320"/>
              <a:ext cx="124200" cy="5655600"/>
            </a:xfrm>
            <a:custGeom>
              <a:avLst/>
              <a:gdLst>
                <a:gd name="textAreaLeft" fmla="*/ 0 w 124200"/>
                <a:gd name="textAreaRight" fmla="*/ 125280 w 124200"/>
                <a:gd name="textAreaTop" fmla="*/ 0 h 5655600"/>
                <a:gd name="textAreaBottom" fmla="*/ 5656680 h 5655600"/>
              </a:gdLst>
              <a:ahLst/>
              <a:rect l="textAreaLeft" t="textAreaTop" r="textAreaRight" b="textAreaBottom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TextBox 26"/>
            <p:cNvSpPr/>
            <p:nvPr/>
          </p:nvSpPr>
          <p:spPr>
            <a:xfrm rot="2496600">
              <a:off x="16606800" y="7581960"/>
              <a:ext cx="124200" cy="580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3" name="Group 27"/>
          <p:cNvGrpSpPr/>
          <p:nvPr/>
        </p:nvGrpSpPr>
        <p:grpSpPr>
          <a:xfrm>
            <a:off x="10072080" y="-1547280"/>
            <a:ext cx="3824640" cy="4001400"/>
            <a:chOff x="10072080" y="-1547280"/>
            <a:chExt cx="3824640" cy="4001400"/>
          </a:xfrm>
        </p:grpSpPr>
        <p:sp>
          <p:nvSpPr>
            <p:cNvPr id="74" name="Freeform 28"/>
            <p:cNvSpPr/>
            <p:nvPr/>
          </p:nvSpPr>
          <p:spPr>
            <a:xfrm rot="13417800">
              <a:off x="11959200" y="-2219040"/>
              <a:ext cx="150120" cy="5240520"/>
            </a:xfrm>
            <a:custGeom>
              <a:avLst/>
              <a:gdLst>
                <a:gd name="textAreaLeft" fmla="*/ 0 w 150120"/>
                <a:gd name="textAreaRight" fmla="*/ 151200 w 150120"/>
                <a:gd name="textAreaTop" fmla="*/ 0 h 5240520"/>
                <a:gd name="textAreaBottom" fmla="*/ 5241600 h 5240520"/>
              </a:gdLst>
              <a:ahLst/>
              <a:rect l="textAreaLeft" t="textAreaTop" r="textAreaRight" b="textAreaBottom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TextBox 29"/>
            <p:cNvSpPr/>
            <p:nvPr/>
          </p:nvSpPr>
          <p:spPr>
            <a:xfrm rot="13417800">
              <a:off x="11909160" y="-2239200"/>
              <a:ext cx="150120" cy="5385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76" name="Group 30"/>
          <p:cNvGrpSpPr/>
          <p:nvPr/>
        </p:nvGrpSpPr>
        <p:grpSpPr>
          <a:xfrm>
            <a:off x="7364520" y="9901080"/>
            <a:ext cx="6186240" cy="142200"/>
            <a:chOff x="7364520" y="9901080"/>
            <a:chExt cx="6186240" cy="142200"/>
          </a:xfrm>
        </p:grpSpPr>
        <p:sp>
          <p:nvSpPr>
            <p:cNvPr id="77" name="Freeform 31"/>
            <p:cNvSpPr/>
            <p:nvPr/>
          </p:nvSpPr>
          <p:spPr>
            <a:xfrm rot="5400000">
              <a:off x="10314360" y="6951240"/>
              <a:ext cx="142200" cy="6041520"/>
            </a:xfrm>
            <a:custGeom>
              <a:avLst/>
              <a:gdLst>
                <a:gd name="textAreaLeft" fmla="*/ 0 w 142200"/>
                <a:gd name="textAreaRight" fmla="*/ 143280 w 142200"/>
                <a:gd name="textAreaTop" fmla="*/ 0 h 6041520"/>
                <a:gd name="textAreaBottom" fmla="*/ 6042600 h 6041520"/>
              </a:gdLst>
              <a:ahLst/>
              <a:rect l="textAreaLeft" t="textAreaTop" r="textAreaRight" b="textAreaBottom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TextBox 32"/>
            <p:cNvSpPr/>
            <p:nvPr/>
          </p:nvSpPr>
          <p:spPr>
            <a:xfrm rot="5400000">
              <a:off x="10386360" y="6878880"/>
              <a:ext cx="142200" cy="618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79" name="Freeform 33"/>
          <p:cNvSpPr/>
          <p:nvPr/>
        </p:nvSpPr>
        <p:spPr>
          <a:xfrm rot="18788400">
            <a:off x="6899040" y="699120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Freeform 34"/>
          <p:cNvSpPr/>
          <p:nvPr/>
        </p:nvSpPr>
        <p:spPr>
          <a:xfrm rot="18664800">
            <a:off x="9139680" y="262080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Freeform 35"/>
          <p:cNvSpPr/>
          <p:nvPr/>
        </p:nvSpPr>
        <p:spPr>
          <a:xfrm rot="18664800">
            <a:off x="17421840" y="881064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7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Freeform 36"/>
          <p:cNvSpPr/>
          <p:nvPr/>
        </p:nvSpPr>
        <p:spPr>
          <a:xfrm>
            <a:off x="13636440" y="985248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8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Freeform 37"/>
          <p:cNvSpPr/>
          <p:nvPr/>
        </p:nvSpPr>
        <p:spPr>
          <a:xfrm flipV="1">
            <a:off x="-1213920" y="8157240"/>
            <a:ext cx="4103280" cy="4113720"/>
          </a:xfrm>
          <a:custGeom>
            <a:avLst/>
            <a:gdLst>
              <a:gd name="textAreaLeft" fmla="*/ 0 w 4103280"/>
              <a:gd name="textAreaRight" fmla="*/ 4104360 w 4103280"/>
              <a:gd name="textAreaTop" fmla="*/ -720 h 4113720"/>
              <a:gd name="textAreaBottom" fmla="*/ 4114080 h 4113720"/>
            </a:gdLst>
            <a:ahLst/>
            <a:rect l="textAreaLeft" t="textAreaTop" r="textAreaRight" b="textAreaBottom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 rotWithShape="0">
            <a:blip r:embed="rId9">
              <a:alphaModFix amt="13000"/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Freeform 38"/>
          <p:cNvSpPr/>
          <p:nvPr/>
        </p:nvSpPr>
        <p:spPr>
          <a:xfrm>
            <a:off x="9429840" y="704160"/>
            <a:ext cx="1065600" cy="308160"/>
          </a:xfrm>
          <a:custGeom>
            <a:avLst/>
            <a:gdLst>
              <a:gd name="textAreaLeft" fmla="*/ 0 w 1065600"/>
              <a:gd name="textAreaRight" fmla="*/ 1066680 w 1065600"/>
              <a:gd name="textAreaTop" fmla="*/ 0 h 308160"/>
              <a:gd name="textAreaBottom" fmla="*/ 309240 h 308160"/>
            </a:gdLst>
            <a:ahLst/>
            <a:rect l="textAreaLeft" t="textAreaTop" r="textAreaRight" b="textAreaBottom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0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Freeform 39"/>
          <p:cNvSpPr/>
          <p:nvPr/>
        </p:nvSpPr>
        <p:spPr>
          <a:xfrm flipH="1">
            <a:off x="8696880" y="9103680"/>
            <a:ext cx="1065600" cy="308160"/>
          </a:xfrm>
          <a:custGeom>
            <a:avLst/>
            <a:gdLst>
              <a:gd name="textAreaLeft" fmla="*/ 720 w 1065600"/>
              <a:gd name="textAreaRight" fmla="*/ 1067400 w 1065600"/>
              <a:gd name="textAreaTop" fmla="*/ 0 h 308160"/>
              <a:gd name="textAreaBottom" fmla="*/ 309240 h 308160"/>
            </a:gdLst>
            <a:ahLst/>
            <a:rect l="textAreaLeft" t="textAreaTop" r="textAreaRight" b="textAreaBottom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 rotWithShape="0">
            <a:blip r:embed="rId1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86" name="Group 40"/>
          <p:cNvGrpSpPr/>
          <p:nvPr/>
        </p:nvGrpSpPr>
        <p:grpSpPr>
          <a:xfrm>
            <a:off x="-384840" y="4885920"/>
            <a:ext cx="7393680" cy="894600"/>
            <a:chOff x="-384840" y="4885920"/>
            <a:chExt cx="7393680" cy="894600"/>
          </a:xfrm>
        </p:grpSpPr>
        <p:sp>
          <p:nvSpPr>
            <p:cNvPr id="87" name="Freeform 41"/>
            <p:cNvSpPr/>
            <p:nvPr/>
          </p:nvSpPr>
          <p:spPr>
            <a:xfrm>
              <a:off x="-384840" y="5030640"/>
              <a:ext cx="7393680" cy="749880"/>
            </a:xfrm>
            <a:custGeom>
              <a:avLst/>
              <a:gdLst>
                <a:gd name="textAreaLeft" fmla="*/ 0 w 7393680"/>
                <a:gd name="textAreaRight" fmla="*/ 7394760 w 7393680"/>
                <a:gd name="textAreaTop" fmla="*/ 0 h 749880"/>
                <a:gd name="textAreaBottom" fmla="*/ 750960 h 749880"/>
              </a:gdLst>
              <a:ahLst/>
              <a:rect l="textAreaLeft" t="textAreaTop" r="textAreaRight" b="textAreaBottom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TextBox 42"/>
            <p:cNvSpPr/>
            <p:nvPr/>
          </p:nvSpPr>
          <p:spPr>
            <a:xfrm>
              <a:off x="-384840" y="4885920"/>
              <a:ext cx="7393680" cy="894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89" name="Freeform 43"/>
          <p:cNvSpPr/>
          <p:nvPr/>
        </p:nvSpPr>
        <p:spPr>
          <a:xfrm>
            <a:off x="540000" y="9466200"/>
            <a:ext cx="433080" cy="433080"/>
          </a:xfrm>
          <a:custGeom>
            <a:avLst/>
            <a:gdLst>
              <a:gd name="textAreaLeft" fmla="*/ 0 w 433080"/>
              <a:gd name="textAreaRight" fmla="*/ 434160 w 433080"/>
              <a:gd name="textAreaTop" fmla="*/ 0 h 433080"/>
              <a:gd name="textAreaBottom" fmla="*/ 434160 h 433080"/>
            </a:gdLst>
            <a:ahLst/>
            <a:rect l="textAreaLeft" t="textAreaTop" r="textAreaRight" b="textAreaBottom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0" name="Group 44"/>
          <p:cNvGrpSpPr/>
          <p:nvPr/>
        </p:nvGrpSpPr>
        <p:grpSpPr>
          <a:xfrm>
            <a:off x="1028880" y="6205680"/>
            <a:ext cx="4103280" cy="2793600"/>
            <a:chOff x="1028880" y="6205680"/>
            <a:chExt cx="4103280" cy="2793600"/>
          </a:xfrm>
        </p:grpSpPr>
        <p:sp>
          <p:nvSpPr>
            <p:cNvPr id="91" name="Freeform 45"/>
            <p:cNvSpPr/>
            <p:nvPr/>
          </p:nvSpPr>
          <p:spPr>
            <a:xfrm>
              <a:off x="1028880" y="6444000"/>
              <a:ext cx="4103280" cy="2555280"/>
            </a:xfrm>
            <a:custGeom>
              <a:avLst/>
              <a:gdLst>
                <a:gd name="textAreaLeft" fmla="*/ 0 w 4103280"/>
                <a:gd name="textAreaRight" fmla="*/ 4104360 w 4103280"/>
                <a:gd name="textAreaTop" fmla="*/ 0 h 2555280"/>
                <a:gd name="textAreaBottom" fmla="*/ 2556360 h 2555280"/>
              </a:gdLst>
              <a:ahLst/>
              <a:rect l="textAreaLeft" t="textAreaTop" r="textAreaRight" b="textAreaBottom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noFill/>
            <a:ln cap="rnd" w="66675">
              <a:solidFill>
                <a:srgbClr val="ffe01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" name="TextBox 46"/>
            <p:cNvSpPr/>
            <p:nvPr/>
          </p:nvSpPr>
          <p:spPr>
            <a:xfrm>
              <a:off x="1028880" y="6205680"/>
              <a:ext cx="4103280" cy="2793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3" name="Group 47"/>
          <p:cNvGrpSpPr/>
          <p:nvPr/>
        </p:nvGrpSpPr>
        <p:grpSpPr>
          <a:xfrm>
            <a:off x="4471200" y="6270480"/>
            <a:ext cx="700920" cy="700920"/>
            <a:chOff x="4471200" y="6270480"/>
            <a:chExt cx="700920" cy="700920"/>
          </a:xfrm>
        </p:grpSpPr>
        <p:sp>
          <p:nvSpPr>
            <p:cNvPr id="94" name="Freeform 48"/>
            <p:cNvSpPr/>
            <p:nvPr/>
          </p:nvSpPr>
          <p:spPr>
            <a:xfrm>
              <a:off x="4471200" y="6270480"/>
              <a:ext cx="700920" cy="700920"/>
            </a:xfrm>
            <a:custGeom>
              <a:avLst/>
              <a:gdLst>
                <a:gd name="textAreaLeft" fmla="*/ 0 w 700920"/>
                <a:gd name="textAreaRight" fmla="*/ 702000 w 700920"/>
                <a:gd name="textAreaTop" fmla="*/ 0 h 700920"/>
                <a:gd name="textAreaBottom" fmla="*/ 702000 h 70092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TextBox 49"/>
            <p:cNvSpPr/>
            <p:nvPr/>
          </p:nvSpPr>
          <p:spPr>
            <a:xfrm>
              <a:off x="4537080" y="6303240"/>
              <a:ext cx="569160" cy="601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6" name="Group 50"/>
          <p:cNvGrpSpPr/>
          <p:nvPr/>
        </p:nvGrpSpPr>
        <p:grpSpPr>
          <a:xfrm>
            <a:off x="8231760" y="3062520"/>
            <a:ext cx="390960" cy="390960"/>
            <a:chOff x="8231760" y="3062520"/>
            <a:chExt cx="390960" cy="390960"/>
          </a:xfrm>
        </p:grpSpPr>
        <p:sp>
          <p:nvSpPr>
            <p:cNvPr id="97" name="Freeform 51"/>
            <p:cNvSpPr/>
            <p:nvPr/>
          </p:nvSpPr>
          <p:spPr>
            <a:xfrm>
              <a:off x="8231760" y="3062520"/>
              <a:ext cx="390960" cy="390960"/>
            </a:xfrm>
            <a:custGeom>
              <a:avLst/>
              <a:gdLst>
                <a:gd name="textAreaLeft" fmla="*/ 0 w 390960"/>
                <a:gd name="textAreaRight" fmla="*/ 392040 w 390960"/>
                <a:gd name="textAreaTop" fmla="*/ 0 h 390960"/>
                <a:gd name="textAreaBottom" fmla="*/ 392040 h 39096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8" name="TextBox 52"/>
            <p:cNvSpPr/>
            <p:nvPr/>
          </p:nvSpPr>
          <p:spPr>
            <a:xfrm>
              <a:off x="8268480" y="3080880"/>
              <a:ext cx="317160" cy="335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9" name="Group 53"/>
          <p:cNvGrpSpPr/>
          <p:nvPr/>
        </p:nvGrpSpPr>
        <p:grpSpPr>
          <a:xfrm>
            <a:off x="8357400" y="1668960"/>
            <a:ext cx="678960" cy="678960"/>
            <a:chOff x="8357400" y="1668960"/>
            <a:chExt cx="678960" cy="678960"/>
          </a:xfrm>
        </p:grpSpPr>
        <p:sp>
          <p:nvSpPr>
            <p:cNvPr id="100" name="Freeform 54"/>
            <p:cNvSpPr/>
            <p:nvPr/>
          </p:nvSpPr>
          <p:spPr>
            <a:xfrm>
              <a:off x="8357400" y="1668960"/>
              <a:ext cx="678960" cy="678960"/>
            </a:xfrm>
            <a:custGeom>
              <a:avLst/>
              <a:gdLst>
                <a:gd name="textAreaLeft" fmla="*/ 0 w 678960"/>
                <a:gd name="textAreaRight" fmla="*/ 680040 w 678960"/>
                <a:gd name="textAreaTop" fmla="*/ 0 h 678960"/>
                <a:gd name="textAreaBottom" fmla="*/ 680040 h 67896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" name="TextBox 55"/>
            <p:cNvSpPr/>
            <p:nvPr/>
          </p:nvSpPr>
          <p:spPr>
            <a:xfrm>
              <a:off x="8421120" y="1700640"/>
              <a:ext cx="551520" cy="58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02" name="Group 56"/>
          <p:cNvGrpSpPr/>
          <p:nvPr/>
        </p:nvGrpSpPr>
        <p:grpSpPr>
          <a:xfrm>
            <a:off x="6535080" y="6377760"/>
            <a:ext cx="390960" cy="390960"/>
            <a:chOff x="6535080" y="6377760"/>
            <a:chExt cx="390960" cy="390960"/>
          </a:xfrm>
        </p:grpSpPr>
        <p:sp>
          <p:nvSpPr>
            <p:cNvPr id="103" name="Freeform 57"/>
            <p:cNvSpPr/>
            <p:nvPr/>
          </p:nvSpPr>
          <p:spPr>
            <a:xfrm>
              <a:off x="6535080" y="6377760"/>
              <a:ext cx="390960" cy="390960"/>
            </a:xfrm>
            <a:custGeom>
              <a:avLst/>
              <a:gdLst>
                <a:gd name="textAreaLeft" fmla="*/ 0 w 390960"/>
                <a:gd name="textAreaRight" fmla="*/ 392040 w 390960"/>
                <a:gd name="textAreaTop" fmla="*/ 0 h 390960"/>
                <a:gd name="textAreaBottom" fmla="*/ 392040 h 39096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" name="TextBox 58"/>
            <p:cNvSpPr/>
            <p:nvPr/>
          </p:nvSpPr>
          <p:spPr>
            <a:xfrm>
              <a:off x="6571800" y="6396120"/>
              <a:ext cx="317160" cy="335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05" name="Group 59"/>
          <p:cNvGrpSpPr/>
          <p:nvPr/>
        </p:nvGrpSpPr>
        <p:grpSpPr>
          <a:xfrm>
            <a:off x="5500800" y="7349400"/>
            <a:ext cx="678960" cy="678960"/>
            <a:chOff x="5500800" y="7349400"/>
            <a:chExt cx="678960" cy="678960"/>
          </a:xfrm>
        </p:grpSpPr>
        <p:sp>
          <p:nvSpPr>
            <p:cNvPr id="106" name="Freeform 60"/>
            <p:cNvSpPr/>
            <p:nvPr/>
          </p:nvSpPr>
          <p:spPr>
            <a:xfrm>
              <a:off x="5500800" y="7349400"/>
              <a:ext cx="678960" cy="678960"/>
            </a:xfrm>
            <a:custGeom>
              <a:avLst/>
              <a:gdLst>
                <a:gd name="textAreaLeft" fmla="*/ 0 w 678960"/>
                <a:gd name="textAreaRight" fmla="*/ 680040 w 678960"/>
                <a:gd name="textAreaTop" fmla="*/ 0 h 678960"/>
                <a:gd name="textAreaBottom" fmla="*/ 680040 h 67896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7" name="TextBox 61"/>
            <p:cNvSpPr/>
            <p:nvPr/>
          </p:nvSpPr>
          <p:spPr>
            <a:xfrm>
              <a:off x="5564520" y="7381080"/>
              <a:ext cx="551520" cy="583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08" name="Freeform 62"/>
          <p:cNvSpPr/>
          <p:nvPr/>
        </p:nvSpPr>
        <p:spPr>
          <a:xfrm>
            <a:off x="470880" y="25524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Box 63"/>
          <p:cNvSpPr/>
          <p:nvPr/>
        </p:nvSpPr>
        <p:spPr>
          <a:xfrm>
            <a:off x="6492240" y="-1303560"/>
            <a:ext cx="682704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548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TextBox 64"/>
          <p:cNvSpPr/>
          <p:nvPr/>
        </p:nvSpPr>
        <p:spPr>
          <a:xfrm>
            <a:off x="-52560" y="1593720"/>
            <a:ext cx="7667640" cy="29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656"/>
              </a:lnSpc>
            </a:pPr>
            <a:r>
              <a:rPr b="1" lang="en-US" sz="5470" spc="-1" strike="noStrike">
                <a:solidFill>
                  <a:srgbClr val="ffffff"/>
                </a:solidFill>
                <a:latin typeface="Poppins Bold"/>
                <a:ea typeface="Poppins Bold"/>
              </a:rPr>
              <a:t>AI in Education : NIMCET Adaptive Tutor</a:t>
            </a:r>
            <a:endParaRPr b="0" lang="en-IN" sz="547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TextBox 65"/>
          <p:cNvSpPr/>
          <p:nvPr/>
        </p:nvSpPr>
        <p:spPr>
          <a:xfrm>
            <a:off x="1153800" y="5030640"/>
            <a:ext cx="5505480" cy="58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598"/>
              </a:lnSpc>
            </a:pPr>
            <a:r>
              <a:rPr b="1" lang="en-US" sz="3290" spc="321" strike="noStrike">
                <a:solidFill>
                  <a:srgbClr val="020d47"/>
                </a:solidFill>
                <a:latin typeface="Poppins Bold"/>
                <a:ea typeface="Poppins Bold"/>
              </a:rPr>
              <a:t>NIMCET EXAM</a:t>
            </a:r>
            <a:endParaRPr b="0" lang="en-IN" sz="32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TextBox 66"/>
          <p:cNvSpPr/>
          <p:nvPr/>
        </p:nvSpPr>
        <p:spPr>
          <a:xfrm>
            <a:off x="1260000" y="9540000"/>
            <a:ext cx="5132160" cy="3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968"/>
              </a:lnSpc>
            </a:pPr>
            <a:r>
              <a:rPr b="0" lang="en-US" sz="2120" spc="-1" strike="noStrike">
                <a:solidFill>
                  <a:srgbClr val="ffffff"/>
                </a:solidFill>
                <a:latin typeface="Poppins"/>
                <a:ea typeface="Poppins"/>
              </a:rPr>
              <a:t>www.samadhan.sistec.ac.in/</a:t>
            </a:r>
            <a:endParaRPr b="0" lang="en-IN" sz="21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TextBox 67"/>
          <p:cNvSpPr/>
          <p:nvPr/>
        </p:nvSpPr>
        <p:spPr>
          <a:xfrm>
            <a:off x="1334160" y="6855120"/>
            <a:ext cx="3798000" cy="44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475"/>
              </a:lnSpc>
            </a:pPr>
            <a:r>
              <a:rPr b="1" lang="en-US" sz="2480" spc="-1" strike="noStrike">
                <a:solidFill>
                  <a:srgbClr val="ffe012"/>
                </a:solidFill>
                <a:latin typeface="Poppins Bold"/>
                <a:ea typeface="Poppins Bold"/>
              </a:rPr>
              <a:t>Priyanshu Kushwaha</a:t>
            </a:r>
            <a:endParaRPr b="0" lang="en-IN" sz="248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TextBox 68"/>
          <p:cNvSpPr/>
          <p:nvPr/>
        </p:nvSpPr>
        <p:spPr>
          <a:xfrm>
            <a:off x="1260000" y="7363080"/>
            <a:ext cx="2874240" cy="3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968"/>
              </a:lnSpc>
            </a:pPr>
            <a:r>
              <a:rPr b="0" lang="en-US" sz="2120" spc="-1" strike="noStrike">
                <a:solidFill>
                  <a:srgbClr val="ffffff"/>
                </a:solidFill>
                <a:latin typeface="Poppins"/>
                <a:ea typeface="Poppins"/>
              </a:rPr>
              <a:t>5 September 2025</a:t>
            </a:r>
            <a:endParaRPr b="0" lang="en-IN" sz="21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5" name="TextBox 69"/>
          <p:cNvSpPr/>
          <p:nvPr/>
        </p:nvSpPr>
        <p:spPr>
          <a:xfrm>
            <a:off x="1260000" y="7740000"/>
            <a:ext cx="3678480" cy="113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968"/>
              </a:lnSpc>
            </a:pPr>
            <a:r>
              <a:rPr b="0" lang="en-US" sz="2120" spc="-1" strike="noStrike">
                <a:solidFill>
                  <a:srgbClr val="ffffff"/>
                </a:solidFill>
                <a:latin typeface="Poppins"/>
                <a:ea typeface="Poppins"/>
              </a:rPr>
              <a:t>SCOPE Campus, NH-12, Near Misrod, Hoshangabad Road, Bhopal</a:t>
            </a:r>
            <a:endParaRPr b="0" lang="en-IN" sz="21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TextBox 67"/>
          <p:cNvSpPr/>
          <p:nvPr/>
        </p:nvSpPr>
        <p:spPr>
          <a:xfrm>
            <a:off x="1325880" y="6494040"/>
            <a:ext cx="3062880" cy="44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475"/>
              </a:lnSpc>
            </a:pPr>
            <a:r>
              <a:rPr b="1" lang="en-US" sz="2480" spc="-1" strike="noStrike">
                <a:solidFill>
                  <a:srgbClr val="ffe012"/>
                </a:solidFill>
                <a:latin typeface="Poppins Bold"/>
                <a:ea typeface="Poppins Bold"/>
              </a:rPr>
              <a:t>CipherX</a:t>
            </a:r>
            <a:endParaRPr b="0" lang="en-IN" sz="248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Box 2"/>
          <p:cNvSpPr/>
          <p:nvPr/>
        </p:nvSpPr>
        <p:spPr>
          <a:xfrm>
            <a:off x="3342240" y="605880"/>
            <a:ext cx="11358360" cy="86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Evaluation Metrics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5" name="TextBox 3"/>
          <p:cNvSpPr/>
          <p:nvPr/>
        </p:nvSpPr>
        <p:spPr>
          <a:xfrm>
            <a:off x="1028880" y="2735640"/>
            <a:ext cx="16229520" cy="284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Anticipated Impact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Easier access to personalized NIMCET prep.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Improved student learning outcomes.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Higher consistency &amp; motivation via gamification.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Better accessibility with bilingual voice/text support.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306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307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8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09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310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11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2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313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4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5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316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7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18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319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0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321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322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3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324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"/>
          <p:cNvSpPr txBox="1"/>
          <p:nvPr/>
        </p:nvSpPr>
        <p:spPr>
          <a:xfrm>
            <a:off x="1542240" y="5964480"/>
            <a:ext cx="15737760" cy="3035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r"/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Key Metrics (KPIs)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Engagement: Daily streaks, active study hours.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Performance: Accuracy improvement in weak topics.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Accessibility: % of users using Hindi/voice features.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Satisfaction: Feedback &amp; retention rate.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Scalability: Adoption for other exams (JEE, GATE, CAT).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2"/>
          <p:cNvGrpSpPr/>
          <p:nvPr/>
        </p:nvGrpSpPr>
        <p:grpSpPr>
          <a:xfrm>
            <a:off x="-1350000" y="-1110600"/>
            <a:ext cx="7014240" cy="6452640"/>
            <a:chOff x="-1350000" y="-1110600"/>
            <a:chExt cx="7014240" cy="6452640"/>
          </a:xfrm>
        </p:grpSpPr>
        <p:sp>
          <p:nvSpPr>
            <p:cNvPr id="118" name="Freeform 3"/>
            <p:cNvSpPr/>
            <p:nvPr/>
          </p:nvSpPr>
          <p:spPr>
            <a:xfrm>
              <a:off x="-1350000" y="-776880"/>
              <a:ext cx="7014240" cy="6118920"/>
            </a:xfrm>
            <a:custGeom>
              <a:avLst/>
              <a:gdLst>
                <a:gd name="textAreaLeft" fmla="*/ 0 w 7014240"/>
                <a:gd name="textAreaRight" fmla="*/ 7015320 w 7014240"/>
                <a:gd name="textAreaTop" fmla="*/ 0 h 6118920"/>
                <a:gd name="textAreaBottom" fmla="*/ 6120000 h 6118920"/>
              </a:gdLst>
              <a:ahLst/>
              <a:rect l="textAreaLeft" t="textAreaTop" r="textAreaRight" b="textAreaBottom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" name="TextBox 4"/>
            <p:cNvSpPr/>
            <p:nvPr/>
          </p:nvSpPr>
          <p:spPr>
            <a:xfrm>
              <a:off x="-401760" y="-1110600"/>
              <a:ext cx="5117400" cy="645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0" name="Group 5"/>
          <p:cNvGrpSpPr/>
          <p:nvPr/>
        </p:nvGrpSpPr>
        <p:grpSpPr>
          <a:xfrm>
            <a:off x="-1350000" y="4721400"/>
            <a:ext cx="8235720" cy="7559640"/>
            <a:chOff x="-1350000" y="4721400"/>
            <a:chExt cx="8235720" cy="7559640"/>
          </a:xfrm>
        </p:grpSpPr>
        <p:sp>
          <p:nvSpPr>
            <p:cNvPr id="121" name="Freeform 6"/>
            <p:cNvSpPr/>
            <p:nvPr/>
          </p:nvSpPr>
          <p:spPr>
            <a:xfrm>
              <a:off x="-1350000" y="5112360"/>
              <a:ext cx="8235720" cy="7168320"/>
            </a:xfrm>
            <a:custGeom>
              <a:avLst/>
              <a:gdLst>
                <a:gd name="textAreaLeft" fmla="*/ 0 w 8235720"/>
                <a:gd name="textAreaRight" fmla="*/ 8236800 w 8235720"/>
                <a:gd name="textAreaTop" fmla="*/ 0 h 7168320"/>
                <a:gd name="textAreaBottom" fmla="*/ 7169400 h 7168320"/>
              </a:gdLst>
              <a:ahLst/>
              <a:rect l="textAreaLeft" t="textAreaTop" r="textAreaRight" b="textAreaBottom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2" name="TextBox 7"/>
            <p:cNvSpPr/>
            <p:nvPr/>
          </p:nvSpPr>
          <p:spPr>
            <a:xfrm>
              <a:off x="-229680" y="4721400"/>
              <a:ext cx="5995080" cy="7559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3" name="Group 8"/>
          <p:cNvGrpSpPr/>
          <p:nvPr/>
        </p:nvGrpSpPr>
        <p:grpSpPr>
          <a:xfrm>
            <a:off x="-1864440" y="1589760"/>
            <a:ext cx="8043120" cy="7106400"/>
            <a:chOff x="-1864440" y="1589760"/>
            <a:chExt cx="8043120" cy="7106400"/>
          </a:xfrm>
        </p:grpSpPr>
        <p:sp>
          <p:nvSpPr>
            <p:cNvPr id="124" name="Freeform 9"/>
            <p:cNvSpPr/>
            <p:nvPr/>
          </p:nvSpPr>
          <p:spPr>
            <a:xfrm>
              <a:off x="-1864440" y="1589760"/>
              <a:ext cx="8043120" cy="7106400"/>
            </a:xfrm>
            <a:custGeom>
              <a:avLst/>
              <a:gdLst>
                <a:gd name="textAreaLeft" fmla="*/ 0 w 8043120"/>
                <a:gd name="textAreaRight" fmla="*/ 8044200 w 8043120"/>
                <a:gd name="textAreaTop" fmla="*/ 0 h 7106400"/>
                <a:gd name="textAreaBottom" fmla="*/ 7107480 h 7106400"/>
              </a:gdLst>
              <a:ahLst/>
              <a:rect l="textAreaLeft" t="textAreaTop" r="textAreaRight" b="textAreaBottom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cap="rnd" w="37147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25" name="Group 10"/>
          <p:cNvGrpSpPr/>
          <p:nvPr/>
        </p:nvGrpSpPr>
        <p:grpSpPr>
          <a:xfrm>
            <a:off x="5842800" y="8280720"/>
            <a:ext cx="1727640" cy="2772360"/>
            <a:chOff x="5842800" y="8280720"/>
            <a:chExt cx="1727640" cy="2772360"/>
          </a:xfrm>
        </p:grpSpPr>
        <p:sp>
          <p:nvSpPr>
            <p:cNvPr id="126" name="Freeform 11"/>
            <p:cNvSpPr/>
            <p:nvPr/>
          </p:nvSpPr>
          <p:spPr>
            <a:xfrm rot="1804200">
              <a:off x="6563880" y="8262000"/>
              <a:ext cx="213120" cy="2935080"/>
            </a:xfrm>
            <a:custGeom>
              <a:avLst/>
              <a:gdLst>
                <a:gd name="textAreaLeft" fmla="*/ 0 w 213120"/>
                <a:gd name="textAreaRight" fmla="*/ 214200 w 213120"/>
                <a:gd name="textAreaTop" fmla="*/ 0 h 2935080"/>
                <a:gd name="textAreaBottom" fmla="*/ 2936160 h 2935080"/>
              </a:gdLst>
              <a:ahLst/>
              <a:rect l="textAreaLeft" t="textAreaTop" r="textAreaRight" b="textAreaBottom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TextBox 12"/>
            <p:cNvSpPr/>
            <p:nvPr/>
          </p:nvSpPr>
          <p:spPr>
            <a:xfrm rot="1804200">
              <a:off x="6599880" y="8126640"/>
              <a:ext cx="213120" cy="3079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28" name="Group 13"/>
          <p:cNvGrpSpPr/>
          <p:nvPr/>
        </p:nvGrpSpPr>
        <p:grpSpPr>
          <a:xfrm>
            <a:off x="4476600" y="-539280"/>
            <a:ext cx="1740960" cy="2764800"/>
            <a:chOff x="4476600" y="-539280"/>
            <a:chExt cx="1740960" cy="2764800"/>
          </a:xfrm>
        </p:grpSpPr>
        <p:sp>
          <p:nvSpPr>
            <p:cNvPr id="129" name="Freeform 14"/>
            <p:cNvSpPr/>
            <p:nvPr/>
          </p:nvSpPr>
          <p:spPr>
            <a:xfrm rot="8977800">
              <a:off x="5204520" y="-686520"/>
              <a:ext cx="213120" cy="2935080"/>
            </a:xfrm>
            <a:custGeom>
              <a:avLst/>
              <a:gdLst>
                <a:gd name="textAreaLeft" fmla="*/ 0 w 213120"/>
                <a:gd name="textAreaRight" fmla="*/ 214200 w 213120"/>
                <a:gd name="textAreaTop" fmla="*/ 0 h 2935080"/>
                <a:gd name="textAreaBottom" fmla="*/ 2936160 h 2935080"/>
              </a:gdLst>
              <a:ahLst/>
              <a:rect l="textAreaLeft" t="textAreaTop" r="textAreaRight" b="textAreaBottom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0" name="TextBox 15"/>
            <p:cNvSpPr/>
            <p:nvPr/>
          </p:nvSpPr>
          <p:spPr>
            <a:xfrm rot="8977800">
              <a:off x="5240160" y="-696600"/>
              <a:ext cx="213120" cy="3079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31" name="Group 16"/>
          <p:cNvGrpSpPr/>
          <p:nvPr/>
        </p:nvGrpSpPr>
        <p:grpSpPr>
          <a:xfrm>
            <a:off x="6128640" y="2100960"/>
            <a:ext cx="430920" cy="430920"/>
            <a:chOff x="6128640" y="2100960"/>
            <a:chExt cx="430920" cy="430920"/>
          </a:xfrm>
        </p:grpSpPr>
        <p:sp>
          <p:nvSpPr>
            <p:cNvPr id="132" name="Freeform 17"/>
            <p:cNvSpPr/>
            <p:nvPr/>
          </p:nvSpPr>
          <p:spPr>
            <a:xfrm>
              <a:off x="6128640" y="2100960"/>
              <a:ext cx="430920" cy="430920"/>
            </a:xfrm>
            <a:custGeom>
              <a:avLst/>
              <a:gdLst>
                <a:gd name="textAreaLeft" fmla="*/ 0 w 430920"/>
                <a:gd name="textAreaRight" fmla="*/ 432000 w 430920"/>
                <a:gd name="textAreaTop" fmla="*/ 0 h 430920"/>
                <a:gd name="textAreaBottom" fmla="*/ 432000 h 43092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3" name="TextBox 18"/>
            <p:cNvSpPr/>
            <p:nvPr/>
          </p:nvSpPr>
          <p:spPr>
            <a:xfrm>
              <a:off x="6169320" y="2121120"/>
              <a:ext cx="349920" cy="37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34" name="Group 19"/>
          <p:cNvGrpSpPr/>
          <p:nvPr/>
        </p:nvGrpSpPr>
        <p:grpSpPr>
          <a:xfrm>
            <a:off x="6723720" y="7736040"/>
            <a:ext cx="430920" cy="430920"/>
            <a:chOff x="6723720" y="7736040"/>
            <a:chExt cx="430920" cy="430920"/>
          </a:xfrm>
        </p:grpSpPr>
        <p:sp>
          <p:nvSpPr>
            <p:cNvPr id="135" name="Freeform 20"/>
            <p:cNvSpPr/>
            <p:nvPr/>
          </p:nvSpPr>
          <p:spPr>
            <a:xfrm>
              <a:off x="6723720" y="7736040"/>
              <a:ext cx="430920" cy="430920"/>
            </a:xfrm>
            <a:custGeom>
              <a:avLst/>
              <a:gdLst>
                <a:gd name="textAreaLeft" fmla="*/ 0 w 430920"/>
                <a:gd name="textAreaRight" fmla="*/ 432000 w 430920"/>
                <a:gd name="textAreaTop" fmla="*/ 0 h 430920"/>
                <a:gd name="textAreaBottom" fmla="*/ 432000 h 43092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6" name="TextBox 21"/>
            <p:cNvSpPr/>
            <p:nvPr/>
          </p:nvSpPr>
          <p:spPr>
            <a:xfrm>
              <a:off x="6764040" y="7756200"/>
              <a:ext cx="349920" cy="37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37" name="Freeform 22"/>
          <p:cNvSpPr/>
          <p:nvPr/>
        </p:nvSpPr>
        <p:spPr>
          <a:xfrm>
            <a:off x="4266720" y="913896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Freeform 23"/>
          <p:cNvSpPr/>
          <p:nvPr/>
        </p:nvSpPr>
        <p:spPr>
          <a:xfrm>
            <a:off x="629640" y="909360"/>
            <a:ext cx="1247040" cy="237600"/>
          </a:xfrm>
          <a:custGeom>
            <a:avLst/>
            <a:gdLst>
              <a:gd name="textAreaLeft" fmla="*/ 0 w 1247040"/>
              <a:gd name="textAreaRight" fmla="*/ 1248120 w 1247040"/>
              <a:gd name="textAreaTop" fmla="*/ 0 h 237600"/>
              <a:gd name="textAreaBottom" fmla="*/ 238680 h 237600"/>
            </a:gdLst>
            <a:ahLst/>
            <a:rect l="textAreaLeft" t="textAreaTop" r="textAreaRight" b="textAreaBottom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39" name="Group 24"/>
          <p:cNvGrpSpPr/>
          <p:nvPr/>
        </p:nvGrpSpPr>
        <p:grpSpPr>
          <a:xfrm>
            <a:off x="6406920" y="6308280"/>
            <a:ext cx="12484800" cy="699120"/>
            <a:chOff x="6406920" y="6308280"/>
            <a:chExt cx="12484800" cy="699120"/>
          </a:xfrm>
        </p:grpSpPr>
        <p:sp>
          <p:nvSpPr>
            <p:cNvPr id="140" name="Freeform 25"/>
            <p:cNvSpPr/>
            <p:nvPr/>
          </p:nvSpPr>
          <p:spPr>
            <a:xfrm rot="16200000">
              <a:off x="12372120" y="487800"/>
              <a:ext cx="699120" cy="12340080"/>
            </a:xfrm>
            <a:custGeom>
              <a:avLst/>
              <a:gdLst>
                <a:gd name="textAreaLeft" fmla="*/ 0 w 699120"/>
                <a:gd name="textAreaRight" fmla="*/ 700200 w 699120"/>
                <a:gd name="textAreaTop" fmla="*/ 0 h 12340080"/>
                <a:gd name="textAreaBottom" fmla="*/ 12341160 h 12340080"/>
              </a:gdLst>
              <a:ahLst/>
              <a:rect l="textAreaLeft" t="textAreaTop" r="textAreaRight" b="textAreaBottom"/>
              <a:pathLst>
                <a:path w="184446" h="3250307">
                  <a:moveTo>
                    <a:pt x="0" y="0"/>
                  </a:moveTo>
                  <a:lnTo>
                    <a:pt x="184446" y="0"/>
                  </a:lnTo>
                  <a:lnTo>
                    <a:pt x="184446" y="3250307"/>
                  </a:lnTo>
                  <a:lnTo>
                    <a:pt x="0" y="3250307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1" name="TextBox 26"/>
            <p:cNvSpPr/>
            <p:nvPr/>
          </p:nvSpPr>
          <p:spPr>
            <a:xfrm rot="16200000">
              <a:off x="12299400" y="415440"/>
              <a:ext cx="699120" cy="1248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42" name="Freeform 27"/>
          <p:cNvSpPr/>
          <p:nvPr/>
        </p:nvSpPr>
        <p:spPr>
          <a:xfrm>
            <a:off x="6899400" y="3840480"/>
            <a:ext cx="1065600" cy="308160"/>
          </a:xfrm>
          <a:custGeom>
            <a:avLst/>
            <a:gdLst>
              <a:gd name="textAreaLeft" fmla="*/ 0 w 1065600"/>
              <a:gd name="textAreaRight" fmla="*/ 1066680 w 1065600"/>
              <a:gd name="textAreaTop" fmla="*/ 0 h 308160"/>
              <a:gd name="textAreaBottom" fmla="*/ 309240 h 308160"/>
            </a:gdLst>
            <a:ahLst/>
            <a:rect l="textAreaLeft" t="textAreaTop" r="textAreaRight" b="textAreaBottom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Box 28"/>
          <p:cNvSpPr/>
          <p:nvPr/>
        </p:nvSpPr>
        <p:spPr>
          <a:xfrm>
            <a:off x="8184960" y="2759400"/>
            <a:ext cx="9073080" cy="375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52320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020" spc="-1" strike="noStrike">
                <a:solidFill>
                  <a:srgbClr val="ffffff"/>
                </a:solidFill>
                <a:latin typeface="Poppins"/>
                <a:ea typeface="Poppins"/>
              </a:rPr>
              <a:t>NIMCET is a national-level MCA entrance exam requiring strong prep in Maths, Reasoning, Computer Concepts &amp; English.</a:t>
            </a:r>
            <a:endParaRPr b="0" lang="en-IN" sz="3020" spc="-1" strike="noStrike">
              <a:solidFill>
                <a:srgbClr val="ffffff"/>
              </a:solidFill>
              <a:latin typeface="Arial"/>
            </a:endParaRPr>
          </a:p>
          <a:p>
            <a:pPr lvl="1" marL="652320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020" spc="-1" strike="noStrike">
                <a:solidFill>
                  <a:srgbClr val="ffffff"/>
                </a:solidFill>
                <a:latin typeface="Poppins"/>
                <a:ea typeface="Poppins"/>
              </a:rPr>
              <a:t>Thousands of students face scattered resources, lack of bilingual guidance, and no personalized prep platform.</a:t>
            </a:r>
            <a:endParaRPr b="0" lang="en-IN" sz="3020" spc="-1" strike="noStrike">
              <a:solidFill>
                <a:srgbClr val="ffffff"/>
              </a:solidFill>
              <a:latin typeface="Arial"/>
            </a:endParaRPr>
          </a:p>
          <a:p>
            <a:pPr algn="just" defTabSz="914400">
              <a:lnSpc>
                <a:spcPts val="4229"/>
              </a:lnSpc>
            </a:pPr>
            <a:endParaRPr b="0" lang="en-IN" sz="30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TextBox 29"/>
          <p:cNvSpPr/>
          <p:nvPr/>
        </p:nvSpPr>
        <p:spPr>
          <a:xfrm>
            <a:off x="8184960" y="930240"/>
            <a:ext cx="9073080" cy="86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NIMCET </a:t>
            </a: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	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5" name="TextBox 30"/>
          <p:cNvSpPr/>
          <p:nvPr/>
        </p:nvSpPr>
        <p:spPr>
          <a:xfrm>
            <a:off x="7823520" y="6360840"/>
            <a:ext cx="6035760" cy="51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4090"/>
              </a:lnSpc>
            </a:pPr>
            <a:r>
              <a:rPr b="1" lang="en-US" sz="2920" spc="-1" strike="noStrike">
                <a:solidFill>
                  <a:srgbClr val="011577"/>
                </a:solidFill>
                <a:latin typeface="Poppins Bold"/>
                <a:ea typeface="Poppins Bold"/>
              </a:rPr>
              <a:t>MOTIVATION</a:t>
            </a:r>
            <a:endParaRPr b="0" lang="en-IN" sz="29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TextBox 31"/>
          <p:cNvSpPr/>
          <p:nvPr/>
        </p:nvSpPr>
        <p:spPr>
          <a:xfrm>
            <a:off x="8184960" y="7306920"/>
            <a:ext cx="9073080" cy="214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52320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020" spc="-1" strike="noStrike">
                <a:solidFill>
                  <a:srgbClr val="ffffff"/>
                </a:solidFill>
                <a:latin typeface="Poppins"/>
                <a:ea typeface="Poppins"/>
              </a:rPr>
              <a:t>As a BCA 2nd-year student, I personally want to clear NIMCET.</a:t>
            </a:r>
            <a:endParaRPr b="0" lang="en-IN" sz="3020" spc="-1" strike="noStrike">
              <a:solidFill>
                <a:srgbClr val="ffffff"/>
              </a:solidFill>
              <a:latin typeface="Arial"/>
            </a:endParaRPr>
          </a:p>
          <a:p>
            <a:pPr lvl="1" marL="652320" indent="-326160" algn="just" defTabSz="914400">
              <a:lnSpc>
                <a:spcPts val="422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020" spc="-1" strike="noStrike">
                <a:solidFill>
                  <a:srgbClr val="ffffff"/>
                </a:solidFill>
                <a:latin typeface="Poppins"/>
                <a:ea typeface="Poppins"/>
              </a:rPr>
              <a:t>Currently, no one-stop solution exists tailored to NIMCET</a:t>
            </a:r>
            <a:endParaRPr b="0" lang="en-IN" sz="30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Potential Challenges and Opportunities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9" name="TextBox 3"/>
          <p:cNvSpPr/>
          <p:nvPr/>
        </p:nvSpPr>
        <p:spPr>
          <a:xfrm>
            <a:off x="1080000" y="3095640"/>
            <a:ext cx="16229520" cy="28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Vast syllabus, limited time.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Scattered resources across books &amp; videos.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Generic apps, not NIMCET-specific.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Lack of personalization &amp; bilingual support.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Motivation and stress issues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50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51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52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3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54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5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6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157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58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9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160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1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62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163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4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65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166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67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68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TextBox 1"/>
          <p:cNvSpPr/>
          <p:nvPr/>
        </p:nvSpPr>
        <p:spPr>
          <a:xfrm>
            <a:off x="1049760" y="6127560"/>
            <a:ext cx="16229520" cy="341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AI-based personalized study plans.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Organize resources into quizzes/flashcards.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Adaptive mock tests with real-time analytics.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Hindi + English voice/text support.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Collaboration, leaderboards &amp; streaks for motivation.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Daily wellbeing tracking.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0" name=""/>
          <p:cNvSpPr txBox="1"/>
          <p:nvPr/>
        </p:nvSpPr>
        <p:spPr>
          <a:xfrm>
            <a:off x="12326760" y="3240000"/>
            <a:ext cx="5493240" cy="1626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1" lang="en-IN" sz="4400" spc="-1" strike="noStrike">
                <a:solidFill>
                  <a:srgbClr val="ffff00"/>
                </a:solidFill>
                <a:latin typeface="Arial"/>
              </a:rPr>
              <a:t>CHALLENGES</a:t>
            </a:r>
            <a:endParaRPr b="1" lang="en-IN" sz="4400" spc="-1" strike="noStrike">
              <a:solidFill>
                <a:srgbClr val="ffff00"/>
              </a:solidFill>
              <a:latin typeface="Arial"/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12326760" y="6300000"/>
            <a:ext cx="5493240" cy="1626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1" lang="en-IN" sz="4000" spc="-1" strike="noStrike">
                <a:solidFill>
                  <a:srgbClr val="ffff00"/>
                </a:solidFill>
                <a:latin typeface="Arial"/>
              </a:rPr>
              <a:t>OPPORTUNITIES</a:t>
            </a:r>
            <a:endParaRPr b="1" lang="en-IN" sz="4000" spc="-1" strike="noStrike">
              <a:solidFill>
                <a:srgbClr val="ffff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Preliminary Solution Concept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3" name="TextBox 3"/>
          <p:cNvSpPr/>
          <p:nvPr/>
        </p:nvSpPr>
        <p:spPr>
          <a:xfrm>
            <a:off x="1028880" y="3543120"/>
            <a:ext cx="16229520" cy="34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AI-Powered NIMCET Tutor - one-stop bilingual platform.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Creates personalized study roadmaps from exam date.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Converts books/notes into quizzes, flashcards &amp; summaries.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Provides voice/text doubt solving in Hindi &amp; English.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Runs adaptive mock tests with real-time analytics.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Boosts motivation with leaderboards, streaks &amp; wellbeing checks.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74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75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76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77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78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79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0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181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2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3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184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5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6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187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8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9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190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1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92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Key Features and Functionalities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TextBox 3"/>
          <p:cNvSpPr/>
          <p:nvPr/>
        </p:nvSpPr>
        <p:spPr>
          <a:xfrm>
            <a:off x="1028880" y="3543120"/>
            <a:ext cx="16229520" cy="511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Personalized Study Planner - AI divides syllabus by remaining days.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Adaptive Mock Tests - auto-adjusts difficulty &amp; tracks weak areas.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Bilingual Support - text + voice in Hindi &amp; English.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24/7 Doubt Solver - instant AI Q&amp;A, step-by-step answers.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Smart Recommendations - books, key topics, and videos.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Collaboration Tools - study rooms, chat, and leaderboards.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Gamification - streaks, badges for motivation.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Wellbeing Tracker - daily check-ins to monitor stress.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Notion Integration - auto-organize notes &amp; flashcards.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95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196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197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98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199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0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1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02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03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4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05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06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7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08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09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0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11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2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13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Target Users and Expected Use Cases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5" name="TextBox 3"/>
          <p:cNvSpPr/>
          <p:nvPr/>
        </p:nvSpPr>
        <p:spPr>
          <a:xfrm>
            <a:off x="870480" y="6127560"/>
            <a:ext cx="16229520" cy="341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Use Cases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Enter exam date → AI generates personalized study plan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Upload notes/past papers → AI creates quizzes &amp; flashcards.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Ask doubts (voice/text) → AI provides step-by-step answers.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Join study room → compete on leaderboard with peers.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End of day → streak check &amp; mental health reflection.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16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17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18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9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20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21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2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23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4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5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26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7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8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29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0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31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32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3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34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Box 5"/>
          <p:cNvSpPr/>
          <p:nvPr/>
        </p:nvSpPr>
        <p:spPr>
          <a:xfrm>
            <a:off x="1028880" y="3544920"/>
            <a:ext cx="16229520" cy="227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Target Users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NIMCET aspirants (especially Tier-2 &amp; Tier-3 cities)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Students needing bilingual (Hindi/English) guidance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Learners who prefer structured roadmaps &amp; adaptive tests.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TextBox 10"/>
          <p:cNvSpPr/>
          <p:nvPr/>
        </p:nvSpPr>
        <p:spPr>
          <a:xfrm>
            <a:off x="1028880" y="3544920"/>
            <a:ext cx="16229520" cy="227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Target Users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NIMCET aspirants (especially Tier-2 &amp; Tier-3 cities)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Students needing bilingual (Hindi/English) guidance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Learners who prefer structured roadmaps &amp; adaptive tests.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7" name="TextBox 13"/>
          <p:cNvSpPr/>
          <p:nvPr/>
        </p:nvSpPr>
        <p:spPr>
          <a:xfrm>
            <a:off x="1028880" y="3544920"/>
            <a:ext cx="16229520" cy="227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Target Users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NIMCET aspirants (especially Tier-2 &amp; Tier-3 cities)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Students needing bilingual (Hindi/English) guidance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Learners who prefer structured roadmaps &amp; adaptive tests.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TextBox 16"/>
          <p:cNvSpPr/>
          <p:nvPr/>
        </p:nvSpPr>
        <p:spPr>
          <a:xfrm>
            <a:off x="1028880" y="3544920"/>
            <a:ext cx="16229520" cy="227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Target Users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NIMCET aspirants (especially Tier-2 &amp; Tier-3 cities)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Students needing bilingual (Hindi/English) guidance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Learners who prefer structured roadmaps &amp; adaptive tests.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Data Requirements and Privacy Considerations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0" name="TextBox 3"/>
          <p:cNvSpPr/>
          <p:nvPr/>
        </p:nvSpPr>
        <p:spPr>
          <a:xfrm>
            <a:off x="1028880" y="3543120"/>
            <a:ext cx="16229520" cy="28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Data Requirements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Exam syllabus &amp; previous year papers.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Uploaded notes, PDFs, and books.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Student progress data (accuracy, time, streaks).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Daily wellbeing inputs.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41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42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43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44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45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6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47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48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49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0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51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52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3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54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5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56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57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8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59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"/>
          <p:cNvSpPr txBox="1"/>
          <p:nvPr/>
        </p:nvSpPr>
        <p:spPr>
          <a:xfrm>
            <a:off x="1658880" y="6749280"/>
            <a:ext cx="15801120" cy="2561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r"/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Privacy &amp; Security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Collect minimal user data only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Use encrypted cloud storage (e.g., Firebase).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Anonymized analytics for insights.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Follow student data protection best practices.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"/>
          <p:cNvSpPr/>
          <p:nvPr/>
        </p:nvSpPr>
        <p:spPr>
          <a:xfrm>
            <a:off x="3464280" y="347760"/>
            <a:ext cx="11358360" cy="172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AI Technologies and Methods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2" name="TextBox 3"/>
          <p:cNvSpPr/>
          <p:nvPr/>
        </p:nvSpPr>
        <p:spPr>
          <a:xfrm>
            <a:off x="1028880" y="2700000"/>
            <a:ext cx="16229520" cy="682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90840" indent="-345600" algn="r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NLP (OpenAI GPT): Generate quizzes, flashcards &amp; solve doubts.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Speech Recognition (Whisper): Convert Hindi/English voice → text.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Text-to-Speech (Polly/gTTS): Provide bilingual voice responses.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Translation (IndicTrans): Seamless Hindi ↔ English conversion.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Machine Learning Analytics: Adaptive scoring &amp; progress tracking.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pPr lvl="1" marL="690840" indent="-345600" defTabSz="914400">
              <a:lnSpc>
                <a:spcPts val="4479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Integrations (APIs): Notion, YouTube, Firebase for sync &amp; resources.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63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64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65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66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67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68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69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70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1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2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73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4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5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76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7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8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79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80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81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20d47"/>
            </a:gs>
            <a:gs pos="100000">
              <a:srgbClr val="020d47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Box 2"/>
          <p:cNvSpPr/>
          <p:nvPr/>
        </p:nvSpPr>
        <p:spPr>
          <a:xfrm>
            <a:off x="3464280" y="954360"/>
            <a:ext cx="11358360" cy="86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806"/>
              </a:lnSpc>
            </a:pPr>
            <a:r>
              <a:rPr b="1" lang="en-US" sz="6190" spc="-1" strike="noStrike">
                <a:solidFill>
                  <a:srgbClr val="ffe012"/>
                </a:solidFill>
                <a:latin typeface="Poppins Bold"/>
                <a:ea typeface="Poppins Bold"/>
              </a:rPr>
              <a:t>Implementation Approach</a:t>
            </a:r>
            <a:endParaRPr b="0" lang="en-IN" sz="619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83" name="Group 4"/>
          <p:cNvGrpSpPr/>
          <p:nvPr/>
        </p:nvGrpSpPr>
        <p:grpSpPr>
          <a:xfrm>
            <a:off x="-1353960" y="-2321280"/>
            <a:ext cx="4763880" cy="4413240"/>
            <a:chOff x="-1353960" y="-2321280"/>
            <a:chExt cx="4763880" cy="4413240"/>
          </a:xfrm>
        </p:grpSpPr>
        <p:sp>
          <p:nvSpPr>
            <p:cNvPr id="284" name="Freeform 5"/>
            <p:cNvSpPr/>
            <p:nvPr/>
          </p:nvSpPr>
          <p:spPr>
            <a:xfrm>
              <a:off x="-135396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IN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  <p:sp>
          <p:nvSpPr>
            <p:cNvPr id="285" name="TextBox 6"/>
            <p:cNvSpPr/>
            <p:nvPr/>
          </p:nvSpPr>
          <p:spPr>
            <a:xfrm>
              <a:off x="-721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6" name="Group 7"/>
          <p:cNvGrpSpPr/>
          <p:nvPr/>
        </p:nvGrpSpPr>
        <p:grpSpPr>
          <a:xfrm>
            <a:off x="14876640" y="-2321280"/>
            <a:ext cx="4763880" cy="4413240"/>
            <a:chOff x="14876640" y="-2321280"/>
            <a:chExt cx="4763880" cy="4413240"/>
          </a:xfrm>
        </p:grpSpPr>
        <p:sp>
          <p:nvSpPr>
            <p:cNvPr id="287" name="Freeform 8"/>
            <p:cNvSpPr/>
            <p:nvPr/>
          </p:nvSpPr>
          <p:spPr>
            <a:xfrm>
              <a:off x="14876640" y="-2093040"/>
              <a:ext cx="4763880" cy="4185000"/>
            </a:xfrm>
            <a:custGeom>
              <a:avLst/>
              <a:gdLst>
                <a:gd name="textAreaLeft" fmla="*/ 0 w 4763880"/>
                <a:gd name="textAreaRight" fmla="*/ 4764960 w 4763880"/>
                <a:gd name="textAreaTop" fmla="*/ 0 h 4185000"/>
                <a:gd name="textAreaBottom" fmla="*/ 4186080 h 4185000"/>
              </a:gdLst>
              <a:ahLst/>
              <a:rect l="textAreaLeft" t="textAreaTop" r="textAreaRight" b="textAreaBottom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88" name="TextBox 9"/>
            <p:cNvSpPr/>
            <p:nvPr/>
          </p:nvSpPr>
          <p:spPr>
            <a:xfrm>
              <a:off x="15508800" y="-2321280"/>
              <a:ext cx="3499920" cy="441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9" name="Group 10"/>
          <p:cNvGrpSpPr/>
          <p:nvPr/>
        </p:nvGrpSpPr>
        <p:grpSpPr>
          <a:xfrm>
            <a:off x="1220760" y="933840"/>
            <a:ext cx="1971000" cy="1836000"/>
            <a:chOff x="1220760" y="933840"/>
            <a:chExt cx="1971000" cy="1836000"/>
          </a:xfrm>
        </p:grpSpPr>
        <p:sp>
          <p:nvSpPr>
            <p:cNvPr id="290" name="Freeform 11"/>
            <p:cNvSpPr/>
            <p:nvPr/>
          </p:nvSpPr>
          <p:spPr>
            <a:xfrm>
              <a:off x="122076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91" name="TextBox 12"/>
            <p:cNvSpPr/>
            <p:nvPr/>
          </p:nvSpPr>
          <p:spPr>
            <a:xfrm>
              <a:off x="147852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2" name="Group 13"/>
          <p:cNvGrpSpPr/>
          <p:nvPr/>
        </p:nvGrpSpPr>
        <p:grpSpPr>
          <a:xfrm>
            <a:off x="15099120" y="933840"/>
            <a:ext cx="1971000" cy="1836000"/>
            <a:chOff x="15099120" y="933840"/>
            <a:chExt cx="1971000" cy="1836000"/>
          </a:xfrm>
        </p:grpSpPr>
        <p:sp>
          <p:nvSpPr>
            <p:cNvPr id="293" name="Freeform 14"/>
            <p:cNvSpPr/>
            <p:nvPr/>
          </p:nvSpPr>
          <p:spPr>
            <a:xfrm>
              <a:off x="15099120" y="1028880"/>
              <a:ext cx="1971000" cy="1740960"/>
            </a:xfrm>
            <a:custGeom>
              <a:avLst/>
              <a:gdLst>
                <a:gd name="textAreaLeft" fmla="*/ 0 w 1971000"/>
                <a:gd name="textAreaRight" fmla="*/ 1972080 w 1971000"/>
                <a:gd name="textAreaTop" fmla="*/ 0 h 1740960"/>
                <a:gd name="textAreaBottom" fmla="*/ 1742040 h 1740960"/>
              </a:gdLst>
              <a:ahLst/>
              <a:rect l="textAreaLeft" t="textAreaTop" r="textAreaRight" b="textAreaBottom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noFill/>
            <a:ln cap="sq" w="571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94" name="TextBox 15"/>
            <p:cNvSpPr/>
            <p:nvPr/>
          </p:nvSpPr>
          <p:spPr>
            <a:xfrm>
              <a:off x="15356880" y="933840"/>
              <a:ext cx="1455840" cy="18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5" name="Group 16"/>
          <p:cNvGrpSpPr/>
          <p:nvPr/>
        </p:nvGrpSpPr>
        <p:grpSpPr>
          <a:xfrm>
            <a:off x="3551760" y="2410200"/>
            <a:ext cx="11038680" cy="120600"/>
            <a:chOff x="3551760" y="2410200"/>
            <a:chExt cx="11038680" cy="120600"/>
          </a:xfrm>
        </p:grpSpPr>
        <p:sp>
          <p:nvSpPr>
            <p:cNvPr id="296" name="Freeform 17"/>
            <p:cNvSpPr/>
            <p:nvPr/>
          </p:nvSpPr>
          <p:spPr>
            <a:xfrm rot="16200000">
              <a:off x="9083160" y="-2976120"/>
              <a:ext cx="120600" cy="10893960"/>
            </a:xfrm>
            <a:custGeom>
              <a:avLst/>
              <a:gdLst>
                <a:gd name="textAreaLeft" fmla="*/ 0 w 120600"/>
                <a:gd name="textAreaRight" fmla="*/ 121680 w 120600"/>
                <a:gd name="textAreaTop" fmla="*/ 0 h 10893960"/>
                <a:gd name="textAreaBottom" fmla="*/ 10895040 h 10893960"/>
              </a:gdLst>
              <a:ahLst/>
              <a:rect l="textAreaLeft" t="textAreaTop" r="textAreaRight" b="textAreaBottom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7" name="TextBox 18"/>
            <p:cNvSpPr/>
            <p:nvPr/>
          </p:nvSpPr>
          <p:spPr>
            <a:xfrm rot="16200000">
              <a:off x="9010800" y="-3048480"/>
              <a:ext cx="120600" cy="11038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8" name="Group 19"/>
          <p:cNvGrpSpPr/>
          <p:nvPr/>
        </p:nvGrpSpPr>
        <p:grpSpPr>
          <a:xfrm>
            <a:off x="-144720" y="9774360"/>
            <a:ext cx="18431640" cy="119160"/>
            <a:chOff x="-144720" y="9774360"/>
            <a:chExt cx="18431640" cy="119160"/>
          </a:xfrm>
        </p:grpSpPr>
        <p:sp>
          <p:nvSpPr>
            <p:cNvPr id="299" name="Freeform 20"/>
            <p:cNvSpPr/>
            <p:nvPr/>
          </p:nvSpPr>
          <p:spPr>
            <a:xfrm rot="16200000">
              <a:off x="9083880" y="690480"/>
              <a:ext cx="119160" cy="18286920"/>
            </a:xfrm>
            <a:custGeom>
              <a:avLst/>
              <a:gdLst>
                <a:gd name="textAreaLeft" fmla="*/ 0 w 119160"/>
                <a:gd name="textAreaRight" fmla="*/ 120240 w 119160"/>
                <a:gd name="textAreaTop" fmla="*/ 0 h 18286920"/>
                <a:gd name="textAreaBottom" fmla="*/ 18288000 h 18286920"/>
              </a:gdLst>
              <a:ahLst/>
              <a:rect l="textAreaLeft" t="textAreaTop" r="textAreaRight" b="textAreaBottom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0">
              <a:gsLst>
                <a:gs pos="0">
                  <a:srgbClr val="e2c507">
                    <a:alpha val="0"/>
                  </a:srgbClr>
                </a:gs>
                <a:gs pos="50000">
                  <a:srgbClr val="e2c507"/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0" name="TextBox 21"/>
            <p:cNvSpPr/>
            <p:nvPr/>
          </p:nvSpPr>
          <p:spPr>
            <a:xfrm rot="16200000">
              <a:off x="9011520" y="618120"/>
              <a:ext cx="119160" cy="1843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659"/>
                </a:lnSpc>
              </a:pPr>
              <a:endParaRPr b="0" lang="en-US" sz="1800" spc="-1" strike="noStrike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301" name="Freeform 62"/>
          <p:cNvSpPr/>
          <p:nvPr/>
        </p:nvSpPr>
        <p:spPr>
          <a:xfrm>
            <a:off x="12912840" y="9281520"/>
            <a:ext cx="5374080" cy="1042560"/>
          </a:xfrm>
          <a:custGeom>
            <a:avLst/>
            <a:gdLst>
              <a:gd name="textAreaLeft" fmla="*/ 0 w 5374080"/>
              <a:gd name="textAreaRight" fmla="*/ 5375160 w 5374080"/>
              <a:gd name="textAreaTop" fmla="*/ 0 h 1042560"/>
              <a:gd name="textAreaBottom" fmla="*/ 1043640 h 1042560"/>
            </a:gdLst>
            <a:ahLst/>
            <a:rect l="textAreaLeft" t="textAreaTop" r="textAreaRight" b="textAreaBottom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"/>
          <p:cNvSpPr txBox="1"/>
          <p:nvPr/>
        </p:nvSpPr>
        <p:spPr>
          <a:xfrm>
            <a:off x="340560" y="3960000"/>
            <a:ext cx="17659440" cy="151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Phase 1 (Hackathon): Core prototype → study planner, AI Q&amp;A, mock test, dashboard.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Phase 2: Add streaks, mental health tracker &amp; leaderboard.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Phase 3: Expand solution to other exams (JEE, GATE, CAT).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3" name=""/>
          <p:cNvSpPr txBox="1"/>
          <p:nvPr/>
        </p:nvSpPr>
        <p:spPr>
          <a:xfrm>
            <a:off x="720000" y="6120000"/>
            <a:ext cx="16920000" cy="3035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r"/>
            <a:r>
              <a:rPr b="1" lang="en-US" sz="3200" spc="-1" strike="noStrike">
                <a:solidFill>
                  <a:srgbClr val="ffff00"/>
                </a:solidFill>
                <a:latin typeface="Poppins"/>
                <a:ea typeface="Poppins"/>
              </a:rPr>
              <a:t>Tools &amp; Resources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Frontend: React + Tailwind.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Backend: FastAPI / Node.js.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Database: MongoDB (real-time sync).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AI APIs: OpenAI GPT, Whisper, HuggingFace models.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en-US" sz="3200" spc="-1" strike="noStrike">
                <a:solidFill>
                  <a:srgbClr val="ffffff"/>
                </a:solidFill>
                <a:latin typeface="Poppins"/>
                <a:ea typeface="Poppins"/>
              </a:rPr>
              <a:t>Integrations: Notion API, YouTube API</a:t>
            </a: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</TotalTime>
  <Application>PPT_Plus/1.0.0.0$Windows_X86_64 LibreOffice_project/</Application>
  <AppVersion>15.0000</AppVersion>
  <Words>398</Words>
  <Paragraphs>37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DAGVPOy7A7Q</dc:identifier>
  <dc:language>en-IN</dc:language>
  <cp:lastModifiedBy/>
  <dcterms:modified xsi:type="dcterms:W3CDTF">2025-09-05T21:01:47Z</dcterms:modified>
  <cp:revision>31</cp:revision>
  <dc:subject/>
  <dc:title>SAMADHAN 1.0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10</vt:i4>
  </property>
</Properties>
</file>